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2423C7-CC7A-40E5-A433-95CADD631679}" v="1444" dt="2019-03-21T09:50:24.3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z van der Velde" userId="c708d8fa419fe580" providerId="LiveId" clId="{B52423C7-CC7A-40E5-A433-95CADD631679}"/>
    <pc:docChg chg="undo redo custSel mod addSld modSld">
      <pc:chgData name="Inez van der Velde" userId="c708d8fa419fe580" providerId="LiveId" clId="{B52423C7-CC7A-40E5-A433-95CADD631679}" dt="2019-03-21T09:50:24.366" v="1442" actId="20577"/>
      <pc:docMkLst>
        <pc:docMk/>
      </pc:docMkLst>
      <pc:sldChg chg="modSp">
        <pc:chgData name="Inez van der Velde" userId="c708d8fa419fe580" providerId="LiveId" clId="{B52423C7-CC7A-40E5-A433-95CADD631679}" dt="2019-03-21T09:50:24.366" v="1442" actId="20577"/>
        <pc:sldMkLst>
          <pc:docMk/>
          <pc:sldMk cId="2925449817" sldId="257"/>
        </pc:sldMkLst>
        <pc:spChg chg="mod">
          <ac:chgData name="Inez van der Velde" userId="c708d8fa419fe580" providerId="LiveId" clId="{B52423C7-CC7A-40E5-A433-95CADD631679}" dt="2019-03-21T09:50:24.366" v="1442" actId="20577"/>
          <ac:spMkLst>
            <pc:docMk/>
            <pc:sldMk cId="2925449817" sldId="257"/>
            <ac:spMk id="3" creationId="{C878537F-F62A-4742-BBE9-66A38CB1521B}"/>
          </ac:spMkLst>
        </pc:spChg>
      </pc:sldChg>
      <pc:sldChg chg="modSp modAnim">
        <pc:chgData name="Inez van der Velde" userId="c708d8fa419fe580" providerId="LiveId" clId="{B52423C7-CC7A-40E5-A433-95CADD631679}" dt="2019-03-20T15:47:32.351" v="918" actId="27636"/>
        <pc:sldMkLst>
          <pc:docMk/>
          <pc:sldMk cId="3962483318" sldId="259"/>
        </pc:sldMkLst>
        <pc:spChg chg="mod">
          <ac:chgData name="Inez van der Velde" userId="c708d8fa419fe580" providerId="LiveId" clId="{B52423C7-CC7A-40E5-A433-95CADD631679}" dt="2019-03-20T15:47:32.351" v="918" actId="27636"/>
          <ac:spMkLst>
            <pc:docMk/>
            <pc:sldMk cId="3962483318" sldId="259"/>
            <ac:spMk id="6" creationId="{BC7C2AA7-02E3-4BF6-B7FE-36CECA0FB4C7}"/>
          </ac:spMkLst>
        </pc:spChg>
      </pc:sldChg>
      <pc:sldChg chg="addSp modSp mod setBg">
        <pc:chgData name="Inez van der Velde" userId="c708d8fa419fe580" providerId="LiveId" clId="{B52423C7-CC7A-40E5-A433-95CADD631679}" dt="2019-03-18T15:11:56.574" v="34" actId="1076"/>
        <pc:sldMkLst>
          <pc:docMk/>
          <pc:sldMk cId="4098786000" sldId="260"/>
        </pc:sldMkLst>
        <pc:spChg chg="mod">
          <ac:chgData name="Inez van der Velde" userId="c708d8fa419fe580" providerId="LiveId" clId="{B52423C7-CC7A-40E5-A433-95CADD631679}" dt="2019-03-18T15:10:29.410" v="23" actId="26606"/>
          <ac:spMkLst>
            <pc:docMk/>
            <pc:sldMk cId="4098786000" sldId="260"/>
            <ac:spMk id="2" creationId="{65CC0250-8362-46A4-8B87-CFC4421DFFD7}"/>
          </ac:spMkLst>
        </pc:spChg>
        <pc:spChg chg="mod ord">
          <ac:chgData name="Inez van der Velde" userId="c708d8fa419fe580" providerId="LiveId" clId="{B52423C7-CC7A-40E5-A433-95CADD631679}" dt="2019-03-18T15:11:39.060" v="32" actId="27636"/>
          <ac:spMkLst>
            <pc:docMk/>
            <pc:sldMk cId="4098786000" sldId="260"/>
            <ac:spMk id="3" creationId="{AD8CBD03-8EAF-4F18-B4F2-92AD81FB88CC}"/>
          </ac:spMkLst>
        </pc:spChg>
        <pc:picChg chg="add mod">
          <ac:chgData name="Inez van der Velde" userId="c708d8fa419fe580" providerId="LiveId" clId="{B52423C7-CC7A-40E5-A433-95CADD631679}" dt="2019-03-18T15:11:56.574" v="34" actId="1076"/>
          <ac:picMkLst>
            <pc:docMk/>
            <pc:sldMk cId="4098786000" sldId="260"/>
            <ac:picMk id="1026" creationId="{7C375F10-A714-4DAB-A0AB-7D26DDAE6808}"/>
          </ac:picMkLst>
        </pc:picChg>
      </pc:sldChg>
      <pc:sldChg chg="addSp modSp mod setBg modAnim">
        <pc:chgData name="Inez van der Velde" userId="c708d8fa419fe580" providerId="LiveId" clId="{B52423C7-CC7A-40E5-A433-95CADD631679}" dt="2019-03-20T15:49:12.477" v="1175" actId="27636"/>
        <pc:sldMkLst>
          <pc:docMk/>
          <pc:sldMk cId="2519738516" sldId="262"/>
        </pc:sldMkLst>
        <pc:spChg chg="mod">
          <ac:chgData name="Inez van der Velde" userId="c708d8fa419fe580" providerId="LiveId" clId="{B52423C7-CC7A-40E5-A433-95CADD631679}" dt="2019-03-18T15:14:21.985" v="36" actId="26606"/>
          <ac:spMkLst>
            <pc:docMk/>
            <pc:sldMk cId="2519738516" sldId="262"/>
            <ac:spMk id="2" creationId="{E99021EA-CECA-42F9-9135-9B42F8A1C239}"/>
          </ac:spMkLst>
        </pc:spChg>
        <pc:spChg chg="mod">
          <ac:chgData name="Inez van der Velde" userId="c708d8fa419fe580" providerId="LiveId" clId="{B52423C7-CC7A-40E5-A433-95CADD631679}" dt="2019-03-20T15:49:12.477" v="1175" actId="27636"/>
          <ac:spMkLst>
            <pc:docMk/>
            <pc:sldMk cId="2519738516" sldId="262"/>
            <ac:spMk id="3" creationId="{6AB35A17-286E-41EB-8862-A30C6CFFF5FF}"/>
          </ac:spMkLst>
        </pc:spChg>
        <pc:spChg chg="add">
          <ac:chgData name="Inez van der Velde" userId="c708d8fa419fe580" providerId="LiveId" clId="{B52423C7-CC7A-40E5-A433-95CADD631679}" dt="2019-03-18T15:14:21.985" v="36" actId="26606"/>
          <ac:spMkLst>
            <pc:docMk/>
            <pc:sldMk cId="2519738516" sldId="262"/>
            <ac:spMk id="71" creationId="{7F31C52B-DEF9-4845-9A79-72C9330F49C3}"/>
          </ac:spMkLst>
        </pc:spChg>
        <pc:spChg chg="add">
          <ac:chgData name="Inez van der Velde" userId="c708d8fa419fe580" providerId="LiveId" clId="{B52423C7-CC7A-40E5-A433-95CADD631679}" dt="2019-03-18T15:14:21.985" v="36" actId="26606"/>
          <ac:spMkLst>
            <pc:docMk/>
            <pc:sldMk cId="2519738516" sldId="262"/>
            <ac:spMk id="73" creationId="{63DACD0E-B2B1-49C4-B085-D93AC5F6E134}"/>
          </ac:spMkLst>
        </pc:spChg>
        <pc:spChg chg="add">
          <ac:chgData name="Inez van der Velde" userId="c708d8fa419fe580" providerId="LiveId" clId="{B52423C7-CC7A-40E5-A433-95CADD631679}" dt="2019-03-18T15:14:21.985" v="36" actId="26606"/>
          <ac:spMkLst>
            <pc:docMk/>
            <pc:sldMk cId="2519738516" sldId="262"/>
            <ac:spMk id="75" creationId="{F2F5074D-2B0A-40BB-B69E-C08F65EC3C10}"/>
          </ac:spMkLst>
        </pc:spChg>
        <pc:picChg chg="add mod">
          <ac:chgData name="Inez van der Velde" userId="c708d8fa419fe580" providerId="LiveId" clId="{B52423C7-CC7A-40E5-A433-95CADD631679}" dt="2019-03-18T15:14:21.985" v="36" actId="26606"/>
          <ac:picMkLst>
            <pc:docMk/>
            <pc:sldMk cId="2519738516" sldId="262"/>
            <ac:picMk id="2050" creationId="{A181A9E6-0307-46F1-B8E6-847263293857}"/>
          </ac:picMkLst>
        </pc:picChg>
      </pc:sldChg>
      <pc:sldChg chg="addSp modSp modAnim">
        <pc:chgData name="Inez van der Velde" userId="c708d8fa419fe580" providerId="LiveId" clId="{B52423C7-CC7A-40E5-A433-95CADD631679}" dt="2019-03-19T11:29:52.039" v="859"/>
        <pc:sldMkLst>
          <pc:docMk/>
          <pc:sldMk cId="2518823781" sldId="263"/>
        </pc:sldMkLst>
        <pc:spChg chg="mod">
          <ac:chgData name="Inez van der Velde" userId="c708d8fa419fe580" providerId="LiveId" clId="{B52423C7-CC7A-40E5-A433-95CADD631679}" dt="2019-03-19T11:24:46.429" v="484" actId="20577"/>
          <ac:spMkLst>
            <pc:docMk/>
            <pc:sldMk cId="2518823781" sldId="263"/>
            <ac:spMk id="2" creationId="{039E97E4-8B18-48D7-9DBA-D2533860B35B}"/>
          </ac:spMkLst>
        </pc:spChg>
        <pc:spChg chg="add mod">
          <ac:chgData name="Inez van der Velde" userId="c708d8fa419fe580" providerId="LiveId" clId="{B52423C7-CC7A-40E5-A433-95CADD631679}" dt="2019-03-19T11:28:03.228" v="808" actId="20577"/>
          <ac:spMkLst>
            <pc:docMk/>
            <pc:sldMk cId="2518823781" sldId="263"/>
            <ac:spMk id="4" creationId="{4DC66EB0-D521-47B9-9885-7AB54B99FA77}"/>
          </ac:spMkLst>
        </pc:spChg>
      </pc:sldChg>
      <pc:sldChg chg="modSp add modAnim">
        <pc:chgData name="Inez van der Velde" userId="c708d8fa419fe580" providerId="LiveId" clId="{B52423C7-CC7A-40E5-A433-95CADD631679}" dt="2019-03-20T15:53:49.886" v="1408" actId="20577"/>
        <pc:sldMkLst>
          <pc:docMk/>
          <pc:sldMk cId="3905925117" sldId="264"/>
        </pc:sldMkLst>
        <pc:spChg chg="mod">
          <ac:chgData name="Inez van der Velde" userId="c708d8fa419fe580" providerId="LiveId" clId="{B52423C7-CC7A-40E5-A433-95CADD631679}" dt="2019-03-19T11:20:04.036" v="116" actId="20577"/>
          <ac:spMkLst>
            <pc:docMk/>
            <pc:sldMk cId="3905925117" sldId="264"/>
            <ac:spMk id="2" creationId="{A9C7E82B-E3DB-44F2-B69B-100EF54547A1}"/>
          </ac:spMkLst>
        </pc:spChg>
        <pc:spChg chg="mod">
          <ac:chgData name="Inez van der Velde" userId="c708d8fa419fe580" providerId="LiveId" clId="{B52423C7-CC7A-40E5-A433-95CADD631679}" dt="2019-03-20T15:53:49.886" v="1408" actId="20577"/>
          <ac:spMkLst>
            <pc:docMk/>
            <pc:sldMk cId="3905925117" sldId="264"/>
            <ac:spMk id="3" creationId="{70AC3B87-860E-497F-914C-B683BC8167A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9DB2BF-6EBA-48B5-9961-9455027374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8800" dirty="0"/>
              <a:t>gespreksvoering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29CCA40-01B9-4D06-91A7-426A4BD279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W16mz	periode 3</a:t>
            </a:r>
          </a:p>
        </p:txBody>
      </p:sp>
    </p:spTree>
    <p:extLst>
      <p:ext uri="{BB962C8B-B14F-4D97-AF65-F5344CB8AC3E}">
        <p14:creationId xmlns:p14="http://schemas.microsoft.com/office/powerpoint/2010/main" val="3933692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767186-1A3C-43EC-93A7-D7696FBC1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78537F-F62A-4742-BBE9-66A38CB15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>
                <a:solidFill>
                  <a:schemeClr val="tx1"/>
                </a:solidFill>
              </a:rPr>
              <a:t>Lesdoelen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Terugblik filmpje eerste les</a:t>
            </a:r>
          </a:p>
          <a:p>
            <a:r>
              <a:rPr lang="nl-NL" sz="2400" dirty="0">
                <a:solidFill>
                  <a:schemeClr val="tx1"/>
                </a:solidFill>
              </a:rPr>
              <a:t>De Harvard methode</a:t>
            </a:r>
            <a:r>
              <a:rPr lang="nl-NL" sz="2400">
                <a:solidFill>
                  <a:schemeClr val="tx1"/>
                </a:solidFill>
              </a:rPr>
              <a:t>, paragraaf 20.4</a:t>
            </a:r>
            <a:endParaRPr lang="nl-NL" sz="2400" dirty="0">
              <a:solidFill>
                <a:schemeClr val="tx1"/>
              </a:solidFill>
            </a:endParaRPr>
          </a:p>
          <a:p>
            <a:r>
              <a:rPr lang="nl-NL" sz="2400" dirty="0">
                <a:solidFill>
                  <a:schemeClr val="tx1"/>
                </a:solidFill>
              </a:rPr>
              <a:t>Opdracht</a:t>
            </a:r>
          </a:p>
          <a:p>
            <a:r>
              <a:rPr lang="nl-NL" sz="2400" dirty="0">
                <a:solidFill>
                  <a:schemeClr val="tx1"/>
                </a:solidFill>
              </a:rPr>
              <a:t>Lesdoelen toetsen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Afsluiting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25449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D5C852-95A1-48C2-BEFB-48081CD6F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lesdoelen</a:t>
            </a:r>
          </a:p>
        </p:txBody>
      </p:sp>
      <p:pic>
        <p:nvPicPr>
          <p:cNvPr id="5" name="Tijdelijke aanduiding voor inhoud 4" descr="Lijst">
            <a:extLst>
              <a:ext uri="{FF2B5EF4-FFF2-40B4-BE49-F238E27FC236}">
                <a16:creationId xmlns:a16="http://schemas.microsoft.com/office/drawing/2014/main" id="{0B41D692-7628-4651-B611-AA2E4CDA49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15600" y="382385"/>
            <a:ext cx="914400" cy="914400"/>
          </a:xfrm>
        </p:spPr>
      </p:pic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BC7C2AA7-02E3-4BF6-B7FE-36CECA0FB4C7}"/>
              </a:ext>
            </a:extLst>
          </p:cNvPr>
          <p:cNvSpPr txBox="1">
            <a:spLocks/>
          </p:cNvSpPr>
          <p:nvPr/>
        </p:nvSpPr>
        <p:spPr>
          <a:xfrm>
            <a:off x="1251678" y="2286001"/>
            <a:ext cx="10178322" cy="387912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2400" dirty="0">
                <a:solidFill>
                  <a:schemeClr val="tx1"/>
                </a:solidFill>
              </a:rPr>
              <a:t>Aan het einde van de les kun je de vier uitgangspunten van de Harvard methode (de mens, het belang, de keuzes en de criteria) benoemen en toelichten.</a:t>
            </a:r>
          </a:p>
          <a:p>
            <a:r>
              <a:rPr lang="nl-NL" sz="2400" dirty="0">
                <a:solidFill>
                  <a:schemeClr val="tx1"/>
                </a:solidFill>
              </a:rPr>
              <a:t>Aan het einde van de les kun je aangeven wat het begrip ‘Belang’ inhoudt en hiervan een voorbeeld benoemen.</a:t>
            </a:r>
          </a:p>
          <a:p>
            <a:r>
              <a:rPr lang="nl-NL" sz="2400" dirty="0">
                <a:solidFill>
                  <a:schemeClr val="tx1"/>
                </a:solidFill>
              </a:rPr>
              <a:t>Aan het einde van de les kun je aangeven wat ‘Positioneel onderhandelen’ is en dit toelichten. </a:t>
            </a:r>
          </a:p>
          <a:p>
            <a:r>
              <a:rPr lang="nl-NL" sz="2400" dirty="0">
                <a:solidFill>
                  <a:schemeClr val="tx1"/>
                </a:solidFill>
              </a:rPr>
              <a:t>Aan het einde van de les kun je een casus analyseren (de vier uitgangspunten benoemen) aan de hand van de Harvard methode.</a:t>
            </a:r>
            <a:endParaRPr lang="nl-NL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48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CC0250-8362-46A4-8B87-CFC4421DF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>
            <a:normAutofit/>
          </a:bodyPr>
          <a:lstStyle/>
          <a:p>
            <a:r>
              <a:rPr lang="nl-NL" dirty="0"/>
              <a:t>terugblik</a:t>
            </a:r>
          </a:p>
        </p:txBody>
      </p:sp>
      <p:pic>
        <p:nvPicPr>
          <p:cNvPr id="1026" name="Picture 2" descr="Afbeeldingsresultaat voor film">
            <a:extLst>
              <a:ext uri="{FF2B5EF4-FFF2-40B4-BE49-F238E27FC236}">
                <a16:creationId xmlns:a16="http://schemas.microsoft.com/office/drawing/2014/main" id="{7C375F10-A714-4DAB-A0AB-7D26DDAE6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678" y="2282695"/>
            <a:ext cx="3345840" cy="2292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8CBD03-8EAF-4F18-B4F2-92AD81FB8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9964" y="2286001"/>
            <a:ext cx="6660036" cy="4105372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Filmpje bekeken in de eerste les</a:t>
            </a:r>
          </a:p>
          <a:p>
            <a:r>
              <a:rPr lang="nl-NL" sz="2400" dirty="0">
                <a:solidFill>
                  <a:schemeClr val="tx1"/>
                </a:solidFill>
              </a:rPr>
              <a:t>Bekijk de vier uitgangspunten van de Harvard methode: de mens, het belang, de keuzes, de criteria  (bladzijde 397, niet verder bladeren!)</a:t>
            </a:r>
          </a:p>
          <a:p>
            <a:r>
              <a:rPr lang="nl-NL" sz="2400" dirty="0">
                <a:solidFill>
                  <a:schemeClr val="tx1"/>
                </a:solidFill>
              </a:rPr>
              <a:t>Beschrijf a.d.h.v. wat je nog weet van het filmpje hoe je denkt dat de vier uitgangspunten in elkaar zitten.</a:t>
            </a:r>
          </a:p>
          <a:p>
            <a:r>
              <a:rPr lang="nl-NL" sz="2400" dirty="0">
                <a:solidFill>
                  <a:schemeClr val="tx1"/>
                </a:solidFill>
              </a:rPr>
              <a:t>Individueel</a:t>
            </a:r>
          </a:p>
          <a:p>
            <a:r>
              <a:rPr lang="nl-NL" sz="2400" dirty="0">
                <a:solidFill>
                  <a:schemeClr val="tx1"/>
                </a:solidFill>
              </a:rPr>
              <a:t>Bespreken </a:t>
            </a:r>
            <a:r>
              <a:rPr lang="nl-NL" sz="2400" dirty="0">
                <a:solidFill>
                  <a:schemeClr val="tx1"/>
                </a:solidFill>
                <a:cs typeface="Calibri" panose="020F0502020204030204" pitchFamily="34" charset="0"/>
              </a:rPr>
              <a:t>→ koppeling theorie</a:t>
            </a:r>
            <a:endParaRPr lang="nl-NL" sz="2400" dirty="0">
              <a:solidFill>
                <a:schemeClr val="tx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878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78A6BE-5783-47E4-A2DB-1E23CF511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</a:t>
            </a:r>
            <a:r>
              <a:rPr lang="nl-NL" dirty="0" err="1"/>
              <a:t>harvard</a:t>
            </a:r>
            <a:r>
              <a:rPr lang="nl-NL" dirty="0"/>
              <a:t> methode - uitgangspunten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A126C5A-E902-4C50-B3F7-076D87BF8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172879"/>
            <a:ext cx="10178322" cy="39168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De mens</a:t>
            </a:r>
          </a:p>
          <a:p>
            <a:r>
              <a:rPr lang="nl-NL" sz="2400" dirty="0">
                <a:solidFill>
                  <a:schemeClr val="tx1"/>
                </a:solidFill>
              </a:rPr>
              <a:t>Mens en probleem onderscheiden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Het belang</a:t>
            </a:r>
          </a:p>
          <a:p>
            <a:r>
              <a:rPr lang="nl-NL" sz="2400" dirty="0">
                <a:solidFill>
                  <a:schemeClr val="tx1"/>
                </a:solidFill>
              </a:rPr>
              <a:t>Belangen: redenen voor of tegen iets, waarom je iets belangrijk vind</a:t>
            </a:r>
          </a:p>
          <a:p>
            <a:r>
              <a:rPr lang="nl-NL" sz="2400" dirty="0">
                <a:solidFill>
                  <a:schemeClr val="tx1"/>
                </a:solidFill>
              </a:rPr>
              <a:t>Positioneel onderhandelen: macht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De keuzes</a:t>
            </a:r>
          </a:p>
          <a:p>
            <a:r>
              <a:rPr lang="nl-NL" sz="2400" dirty="0">
                <a:solidFill>
                  <a:schemeClr val="tx1"/>
                </a:solidFill>
              </a:rPr>
              <a:t>Oplossingen uitwerken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De criteria </a:t>
            </a:r>
          </a:p>
          <a:p>
            <a:r>
              <a:rPr lang="nl-NL" sz="2400" dirty="0">
                <a:solidFill>
                  <a:schemeClr val="tx1"/>
                </a:solidFill>
              </a:rPr>
              <a:t>Objectiviteit, flexibiliteit </a:t>
            </a:r>
          </a:p>
        </p:txBody>
      </p:sp>
    </p:spTree>
    <p:extLst>
      <p:ext uri="{BB962C8B-B14F-4D97-AF65-F5344CB8AC3E}">
        <p14:creationId xmlns:p14="http://schemas.microsoft.com/office/powerpoint/2010/main" val="297390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F31C52B-DEF9-4845-9A79-72C9330F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3" name="Freeform 10">
            <a:extLst>
              <a:ext uri="{FF2B5EF4-FFF2-40B4-BE49-F238E27FC236}">
                <a16:creationId xmlns:a16="http://schemas.microsoft.com/office/drawing/2014/main" id="{63DACD0E-B2B1-49C4-B085-D93AC5F6E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9021EA-CECA-42F9-9135-9B42F8A1C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nl-NL" dirty="0"/>
              <a:t>opdracht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2F5074D-2B0A-40BB-B69E-C08F65EC3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B35A17-286E-41EB-8862-A30C6CFFF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rgbClr val="000000"/>
                </a:solidFill>
              </a:rPr>
              <a:t>Casusopdracht</a:t>
            </a:r>
          </a:p>
          <a:p>
            <a:r>
              <a:rPr lang="nl-NL" sz="2400" dirty="0">
                <a:solidFill>
                  <a:srgbClr val="000000"/>
                </a:solidFill>
              </a:rPr>
              <a:t>Twee groepen</a:t>
            </a:r>
          </a:p>
          <a:p>
            <a:r>
              <a:rPr lang="nl-NL" sz="2400" dirty="0">
                <a:solidFill>
                  <a:srgbClr val="000000"/>
                </a:solidFill>
              </a:rPr>
              <a:t>Casus lezen</a:t>
            </a:r>
          </a:p>
          <a:p>
            <a:r>
              <a:rPr lang="nl-NL" sz="2400" dirty="0">
                <a:solidFill>
                  <a:srgbClr val="000000"/>
                </a:solidFill>
              </a:rPr>
              <a:t>In je groep vier uitgangspunten beschrijven voor jullie casus (10 min.)</a:t>
            </a:r>
          </a:p>
          <a:p>
            <a:r>
              <a:rPr lang="nl-NL" sz="2400" dirty="0">
                <a:solidFill>
                  <a:srgbClr val="000000"/>
                </a:solidFill>
              </a:rPr>
              <a:t>Opschrijven, inleveren bij docent</a:t>
            </a:r>
          </a:p>
          <a:p>
            <a:r>
              <a:rPr lang="nl-NL" sz="2400" dirty="0">
                <a:solidFill>
                  <a:srgbClr val="000000"/>
                </a:solidFill>
              </a:rPr>
              <a:t>Klassikaal nabespreken </a:t>
            </a:r>
          </a:p>
        </p:txBody>
      </p:sp>
      <p:pic>
        <p:nvPicPr>
          <p:cNvPr id="2050" name="Picture 2" descr="Afbeeldingsresultaat voor opdracht">
            <a:extLst>
              <a:ext uri="{FF2B5EF4-FFF2-40B4-BE49-F238E27FC236}">
                <a16:creationId xmlns:a16="http://schemas.microsoft.com/office/drawing/2014/main" id="{A181A9E6-0307-46F1-B8E6-8472632938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0787" y="1600709"/>
            <a:ext cx="3656581" cy="3656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73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9E97E4-8B18-48D7-9DBA-D2533860B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Lesdoelen toetsen</a:t>
            </a:r>
          </a:p>
        </p:txBody>
      </p:sp>
      <p:pic>
        <p:nvPicPr>
          <p:cNvPr id="5" name="Tijdelijke aanduiding voor inhoud 4" descr="Controlelijst">
            <a:extLst>
              <a:ext uri="{FF2B5EF4-FFF2-40B4-BE49-F238E27FC236}">
                <a16:creationId xmlns:a16="http://schemas.microsoft.com/office/drawing/2014/main" id="{B57671F8-55DE-489E-A6B0-FF151916A2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15600" y="382385"/>
            <a:ext cx="914400" cy="914400"/>
          </a:xfrm>
        </p:spPr>
      </p:pic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4DC66EB0-D521-47B9-9885-7AB54B99FA77}"/>
              </a:ext>
            </a:extLst>
          </p:cNvPr>
          <p:cNvSpPr txBox="1">
            <a:spLocks/>
          </p:cNvSpPr>
          <p:nvPr/>
        </p:nvSpPr>
        <p:spPr>
          <a:xfrm>
            <a:off x="1251678" y="2172879"/>
            <a:ext cx="10178322" cy="39168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De Harvardmethode is een manier van onderhandelen met als doel om tot een ______ situatie te komen. De methode kent ____ uitgangspunten, namelijk: ______, ______, ______ en ______.  Bij de methode wordt er een onderscheid gemaakt tussen ______ en ______. Redenen waarom iemand voor of tegen iets is noemen we ______. Positioneel handelen is ______________. Het is goed om voorafgaand aan een onderhandeling na te denken over __________. Verder is het belangrijk dat je ______ blijft. Je baseert je daarmee op feiten en niet zozeer op je eigen mening of gevoel. </a:t>
            </a:r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823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7E82B-E3DB-44F2-B69B-100EF5454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Tot slot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AC3B87-860E-497F-914C-B683BC816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Volgende keer: paragraaf 20.5 </a:t>
            </a:r>
          </a:p>
          <a:p>
            <a:r>
              <a:rPr lang="nl-NL" sz="2400" dirty="0">
                <a:solidFill>
                  <a:schemeClr val="tx1"/>
                </a:solidFill>
              </a:rPr>
              <a:t>Onderhandelingsgesprekken </a:t>
            </a:r>
            <a:r>
              <a:rPr lang="nl-NL" sz="2400" dirty="0">
                <a:solidFill>
                  <a:schemeClr val="tx1"/>
                </a:solidFill>
                <a:cs typeface="Calibri" panose="020F0502020204030204" pitchFamily="34" charset="0"/>
              </a:rPr>
              <a:t>→ rollenspellen</a:t>
            </a:r>
            <a:endParaRPr lang="nl-NL" sz="2400" dirty="0">
              <a:solidFill>
                <a:schemeClr val="tx1"/>
              </a:solidFill>
            </a:endParaRPr>
          </a:p>
          <a:p>
            <a:r>
              <a:rPr lang="nl-NL" sz="2400" dirty="0">
                <a:solidFill>
                  <a:schemeClr val="tx1"/>
                </a:solidFill>
              </a:rPr>
              <a:t>Huiswerk: iedereen neemt een casus mee die hij/zij op stage heeft meegemaakt (</a:t>
            </a:r>
            <a:r>
              <a:rPr lang="nl-NL" sz="2400">
                <a:solidFill>
                  <a:schemeClr val="tx1"/>
                </a:solidFill>
              </a:rPr>
              <a:t>een onderhandeling) </a:t>
            </a: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92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7AF32E-1559-422D-8C41-A1CBE43AD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257" y="864911"/>
            <a:ext cx="9031484" cy="34672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/>
              <a:t>Bedankt voor jullie aandacht!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FF456F9-1391-4C53-ACF3-C8F3CB5A7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3314" y="5493376"/>
            <a:ext cx="8045373" cy="7422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>
                <a:solidFill>
                  <a:srgbClr val="2A1A00"/>
                </a:solidFill>
              </a:rPr>
              <a:t>Tot de </a:t>
            </a:r>
            <a:r>
              <a:rPr lang="en-US" dirty="0" err="1">
                <a:solidFill>
                  <a:srgbClr val="2A1A00"/>
                </a:solidFill>
              </a:rPr>
              <a:t>volgende</a:t>
            </a:r>
            <a:r>
              <a:rPr lang="en-US" dirty="0">
                <a:solidFill>
                  <a:srgbClr val="2A1A00"/>
                </a:solidFill>
              </a:rPr>
              <a:t> </a:t>
            </a:r>
            <a:r>
              <a:rPr lang="en-US" dirty="0" err="1">
                <a:solidFill>
                  <a:srgbClr val="2A1A00"/>
                </a:solidFill>
              </a:rPr>
              <a:t>keer</a:t>
            </a:r>
            <a:r>
              <a:rPr lang="en-US" dirty="0">
                <a:solidFill>
                  <a:srgbClr val="2A1A00"/>
                </a:solidFill>
              </a:rPr>
              <a:t> </a:t>
            </a:r>
            <a:r>
              <a:rPr lang="en-US" sz="2400" dirty="0">
                <a:solidFill>
                  <a:srgbClr val="2A1A00"/>
                </a:solidFill>
                <a:sym typeface="Wingdings" panose="05000000000000000000" pitchFamily="2" charset="2"/>
              </a:rPr>
              <a:t></a:t>
            </a:r>
            <a:r>
              <a:rPr lang="en-US" dirty="0">
                <a:solidFill>
                  <a:srgbClr val="2A1A00"/>
                </a:solidFill>
                <a:sym typeface="Wingdings" panose="05000000000000000000" pitchFamily="2" charset="2"/>
              </a:rPr>
              <a:t> </a:t>
            </a:r>
            <a:endParaRPr lang="en-US" dirty="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516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386</Words>
  <Application>Microsoft Office PowerPoint</Application>
  <PresentationFormat>Breedbeeld</PresentationFormat>
  <Paragraphs>45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Impact</vt:lpstr>
      <vt:lpstr>Wingdings</vt:lpstr>
      <vt:lpstr>Badge</vt:lpstr>
      <vt:lpstr>gespreksvoering</vt:lpstr>
      <vt:lpstr>inhoud</vt:lpstr>
      <vt:lpstr>lesdoelen</vt:lpstr>
      <vt:lpstr>terugblik</vt:lpstr>
      <vt:lpstr>De harvard methode - uitgangspunten</vt:lpstr>
      <vt:lpstr>opdracht</vt:lpstr>
      <vt:lpstr>Lesdoelen toetsen</vt:lpstr>
      <vt:lpstr>Tot slot</vt:lpstr>
      <vt:lpstr>Bedankt voor jullie aandacht!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gespreksvoering</dc:title>
  <dc:creator>Inez van der Velde</dc:creator>
  <cp:lastModifiedBy>Inez van der Velde</cp:lastModifiedBy>
  <cp:revision>1</cp:revision>
  <dcterms:created xsi:type="dcterms:W3CDTF">2019-03-18T15:10:29Z</dcterms:created>
  <dcterms:modified xsi:type="dcterms:W3CDTF">2019-03-21T09:50:24Z</dcterms:modified>
</cp:coreProperties>
</file>